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57" r:id="rId3"/>
    <p:sldId id="258" r:id="rId4"/>
    <p:sldId id="259" r:id="rId5"/>
    <p:sldId id="260" r:id="rId6"/>
    <p:sldId id="261" r:id="rId7"/>
    <p:sldId id="265" r:id="rId8"/>
    <p:sldId id="273" r:id="rId9"/>
    <p:sldId id="264" r:id="rId10"/>
    <p:sldId id="262" r:id="rId11"/>
    <p:sldId id="266" r:id="rId12"/>
    <p:sldId id="263" r:id="rId13"/>
    <p:sldId id="267" r:id="rId14"/>
    <p:sldId id="268" r:id="rId15"/>
    <p:sldId id="270" r:id="rId16"/>
    <p:sldId id="271" r:id="rId17"/>
    <p:sldId id="272" r:id="rId18"/>
    <p:sldId id="275" r:id="rId19"/>
    <p:sldId id="269"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6"/>
    <p:restoredTop sz="94684"/>
  </p:normalViewPr>
  <p:slideViewPr>
    <p:cSldViewPr snapToGrid="0" snapToObjects="1">
      <p:cViewPr varScale="1">
        <p:scale>
          <a:sx n="93" d="100"/>
          <a:sy n="93" d="100"/>
        </p:scale>
        <p:origin x="848"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7/20/21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7/20/21</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7/20/21</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7/20/21</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 Id="rId3" Type="http://schemas.openxmlformats.org/officeDocument/2006/relationships/image" Target="../media/image9.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Mystery book recommendation Engine</a:t>
            </a:r>
            <a:endParaRPr lang="en-US" dirty="0"/>
          </a:p>
        </p:txBody>
      </p:sp>
      <p:sp>
        <p:nvSpPr>
          <p:cNvPr id="3" name="Subtitle 2"/>
          <p:cNvSpPr>
            <a:spLocks noGrp="1"/>
          </p:cNvSpPr>
          <p:nvPr>
            <p:ph type="subTitle" idx="1"/>
          </p:nvPr>
        </p:nvSpPr>
        <p:spPr/>
        <p:txBody>
          <a:bodyPr/>
          <a:lstStyle/>
          <a:p>
            <a:r>
              <a:rPr lang="en-US" dirty="0" smtClean="0"/>
              <a:t>Stephanie Jensen</a:t>
            </a:r>
          </a:p>
          <a:p>
            <a:r>
              <a:rPr lang="en-US" dirty="0" smtClean="0"/>
              <a:t>Springboard Capstone 3</a:t>
            </a:r>
          </a:p>
          <a:p>
            <a:endParaRPr lang="en-US" dirty="0"/>
          </a:p>
        </p:txBody>
      </p:sp>
    </p:spTree>
    <p:extLst>
      <p:ext uri="{BB962C8B-B14F-4D97-AF65-F5344CB8AC3E}">
        <p14:creationId xmlns:p14="http://schemas.microsoft.com/office/powerpoint/2010/main" val="10980863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 the right ratings</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1916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Ratings </a:t>
            </a:r>
            <a:endParaRPr lang="en-US" dirty="0"/>
          </a:p>
        </p:txBody>
      </p:sp>
      <p:sp>
        <p:nvSpPr>
          <p:cNvPr id="5" name="Content Placeholder 4"/>
          <p:cNvSpPr>
            <a:spLocks noGrp="1"/>
          </p:cNvSpPr>
          <p:nvPr>
            <p:ph idx="1"/>
          </p:nvPr>
        </p:nvSpPr>
        <p:spPr/>
        <p:txBody>
          <a:bodyPr/>
          <a:lstStyle/>
          <a:p>
            <a:r>
              <a:rPr lang="en-US" dirty="0" smtClean="0"/>
              <a:t>For this model, only the pure user assigned rating was used</a:t>
            </a:r>
          </a:p>
          <a:p>
            <a:endParaRPr lang="en-US" dirty="0"/>
          </a:p>
          <a:p>
            <a:r>
              <a:rPr lang="en-US" dirty="0" smtClean="0"/>
              <a:t>Past analysis showed this was the best approach aside from scaling the rating using author rating and other features. Future work will be done on testing different ratings (ratios, added, etc.)</a:t>
            </a:r>
            <a:endParaRPr lang="en-US" dirty="0"/>
          </a:p>
        </p:txBody>
      </p:sp>
    </p:spTree>
    <p:extLst>
      <p:ext uri="{BB962C8B-B14F-4D97-AF65-F5344CB8AC3E}">
        <p14:creationId xmlns:p14="http://schemas.microsoft.com/office/powerpoint/2010/main" val="712010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Selection</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259960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Algorithm Selection</a:t>
            </a:r>
            <a:endParaRPr lang="en-US" dirty="0"/>
          </a:p>
        </p:txBody>
      </p:sp>
      <p:sp>
        <p:nvSpPr>
          <p:cNvPr id="5" name="Content Placeholder 4"/>
          <p:cNvSpPr>
            <a:spLocks noGrp="1"/>
          </p:cNvSpPr>
          <p:nvPr>
            <p:ph idx="1"/>
          </p:nvPr>
        </p:nvSpPr>
        <p:spPr>
          <a:xfrm>
            <a:off x="2231136" y="2638045"/>
            <a:ext cx="7729728" cy="2127920"/>
          </a:xfrm>
        </p:spPr>
        <p:txBody>
          <a:bodyPr/>
          <a:lstStyle/>
          <a:p>
            <a:r>
              <a:rPr lang="en-US" dirty="0" smtClean="0"/>
              <a:t>The chosen algorithm was the </a:t>
            </a:r>
            <a:r>
              <a:rPr lang="en-US" dirty="0" err="1" smtClean="0"/>
              <a:t>BaselineOnly</a:t>
            </a:r>
            <a:r>
              <a:rPr lang="en-US" dirty="0" smtClean="0"/>
              <a:t> in the Surprise package</a:t>
            </a:r>
          </a:p>
          <a:p>
            <a:pPr lvl="1"/>
            <a:r>
              <a:rPr lang="en-US" dirty="0" smtClean="0"/>
              <a:t>Surprise is free</a:t>
            </a:r>
          </a:p>
          <a:p>
            <a:pPr lvl="1"/>
            <a:r>
              <a:rPr lang="en-US" dirty="0" smtClean="0"/>
              <a:t>It’s very fast </a:t>
            </a:r>
          </a:p>
          <a:p>
            <a:pPr lvl="1"/>
            <a:r>
              <a:rPr lang="en-US" dirty="0" smtClean="0"/>
              <a:t>(insert metrics)</a:t>
            </a:r>
          </a:p>
          <a:p>
            <a:pPr lvl="1"/>
            <a:r>
              <a:rPr lang="en-US" dirty="0" smtClean="0"/>
              <a:t>It outperformed </a:t>
            </a:r>
            <a:r>
              <a:rPr lang="en-US" dirty="0" smtClean="0"/>
              <a:t>or was nearly </a:t>
            </a:r>
            <a:r>
              <a:rPr lang="en-US" dirty="0" err="1" smtClean="0"/>
              <a:t>equatl</a:t>
            </a:r>
            <a:r>
              <a:rPr lang="en-US" dirty="0" smtClean="0"/>
              <a:t> to all </a:t>
            </a:r>
            <a:r>
              <a:rPr lang="en-US" dirty="0" smtClean="0"/>
              <a:t>other </a:t>
            </a:r>
            <a:r>
              <a:rPr lang="en-US" dirty="0" err="1" smtClean="0"/>
              <a:t>algos</a:t>
            </a:r>
            <a:endParaRPr lang="en-US" dirty="0" smtClean="0"/>
          </a:p>
          <a:p>
            <a:pPr lvl="1"/>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456351990"/>
              </p:ext>
            </p:extLst>
          </p:nvPr>
        </p:nvGraphicFramePr>
        <p:xfrm>
          <a:off x="1294821" y="4765965"/>
          <a:ext cx="2969959" cy="1282700"/>
        </p:xfrm>
        <a:graphic>
          <a:graphicData uri="http://schemas.openxmlformats.org/drawingml/2006/table">
            <a:tbl>
              <a:tblPr/>
              <a:tblGrid>
                <a:gridCol w="1520571"/>
                <a:gridCol w="549275"/>
                <a:gridCol w="438150"/>
                <a:gridCol w="461963"/>
              </a:tblGrid>
              <a:tr h="203200">
                <a:tc>
                  <a:txBody>
                    <a:bodyPr/>
                    <a:lstStyle/>
                    <a:p>
                      <a:pPr algn="l" fontAlgn="b"/>
                      <a:endParaRPr lang="en-US" sz="1600" b="0" i="0" u="none" strike="noStrike">
                        <a:solidFill>
                          <a:srgbClr val="000000"/>
                        </a:solidFill>
                        <a:effectLst/>
                        <a:latin typeface="Calibri" charset="0"/>
                      </a:endParaRPr>
                    </a:p>
                  </a:txBody>
                  <a:tcPr marL="12700" marR="12700" marT="12700" marB="0" anchor="b">
                    <a:lnL>
                      <a:noFill/>
                    </a:lnL>
                    <a:lnR>
                      <a:noFill/>
                    </a:lnR>
                    <a:lnT>
                      <a:noFill/>
                    </a:lnT>
                    <a:lnB>
                      <a:noFill/>
                    </a:lnB>
                  </a:tcPr>
                </a:tc>
                <a:tc>
                  <a:txBody>
                    <a:bodyPr/>
                    <a:lstStyle/>
                    <a:p>
                      <a:pPr algn="l" fontAlgn="b"/>
                      <a:r>
                        <a:rPr lang="en-US" sz="1600" b="0" i="0" u="none" strike="noStrike">
                          <a:solidFill>
                            <a:srgbClr val="000000"/>
                          </a:solidFill>
                          <a:effectLst/>
                          <a:latin typeface="Calibri" charset="0"/>
                        </a:rPr>
                        <a:t>RMSE</a:t>
                      </a:r>
                    </a:p>
                  </a:txBody>
                  <a:tcPr marL="12700" marR="12700" marT="12700" marB="0" anchor="b">
                    <a:lnL>
                      <a:noFill/>
                    </a:lnL>
                    <a:lnR>
                      <a:noFill/>
                    </a:lnR>
                    <a:lnT>
                      <a:noFill/>
                    </a:lnT>
                    <a:lnB>
                      <a:noFill/>
                    </a:lnB>
                  </a:tcPr>
                </a:tc>
                <a:tc>
                  <a:txBody>
                    <a:bodyPr/>
                    <a:lstStyle/>
                    <a:p>
                      <a:pPr algn="l" fontAlgn="b"/>
                      <a:r>
                        <a:rPr lang="en-US" sz="1600" b="0" i="0" u="none" strike="noStrike">
                          <a:solidFill>
                            <a:srgbClr val="000000"/>
                          </a:solidFill>
                          <a:effectLst/>
                          <a:latin typeface="Calibri" charset="0"/>
                        </a:rPr>
                        <a:t>MSE</a:t>
                      </a:r>
                    </a:p>
                  </a:txBody>
                  <a:tcPr marL="12700" marR="12700" marT="12700" marB="0" anchor="b">
                    <a:lnL>
                      <a:noFill/>
                    </a:lnL>
                    <a:lnR>
                      <a:noFill/>
                    </a:lnR>
                    <a:lnT>
                      <a:noFill/>
                    </a:lnT>
                    <a:lnB>
                      <a:noFill/>
                    </a:lnB>
                  </a:tcPr>
                </a:tc>
                <a:tc>
                  <a:txBody>
                    <a:bodyPr/>
                    <a:lstStyle/>
                    <a:p>
                      <a:pPr algn="l" fontAlgn="b"/>
                      <a:r>
                        <a:rPr lang="en-US" sz="1600" b="0" i="0" u="none" strike="noStrike">
                          <a:solidFill>
                            <a:srgbClr val="000000"/>
                          </a:solidFill>
                          <a:effectLst/>
                          <a:latin typeface="Calibri" charset="0"/>
                        </a:rPr>
                        <a:t>MAE</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NormalPredictor</a:t>
                      </a:r>
                    </a:p>
                  </a:txBody>
                  <a:tcPr marL="12700" marR="12700" marT="12700" marB="0" anchor="b">
                    <a:lnL>
                      <a:noFill/>
                    </a:lnL>
                    <a:lnR>
                      <a:noFill/>
                    </a:lnR>
                    <a:lnT>
                      <a:noFill/>
                    </a:lnT>
                    <a:lnB>
                      <a:noFill/>
                    </a:lnB>
                  </a:tcPr>
                </a:tc>
                <a:tc>
                  <a:txBody>
                    <a:bodyPr/>
                    <a:lstStyle/>
                    <a:p>
                      <a:pPr algn="r" fontAlgn="b"/>
                      <a:r>
                        <a:rPr lang="nb-NO" sz="1600" b="0" i="0" u="none" strike="noStrike" dirty="0">
                          <a:solidFill>
                            <a:srgbClr val="000000"/>
                          </a:solidFill>
                          <a:effectLst/>
                          <a:latin typeface="Calibri" charset="0"/>
                        </a:rPr>
                        <a:t>1.72</a:t>
                      </a:r>
                    </a:p>
                  </a:txBody>
                  <a:tcPr marL="12700" marR="12700" marT="12700" marB="0" anchor="b">
                    <a:lnL>
                      <a:noFill/>
                    </a:lnL>
                    <a:lnR>
                      <a:noFill/>
                    </a:lnR>
                    <a:lnT>
                      <a:noFill/>
                    </a:lnT>
                    <a:lnB>
                      <a:noFill/>
                    </a:lnB>
                  </a:tcPr>
                </a:tc>
                <a:tc>
                  <a:txBody>
                    <a:bodyPr/>
                    <a:lstStyle/>
                    <a:p>
                      <a:pPr algn="r" fontAlgn="b"/>
                      <a:r>
                        <a:rPr lang="hr-HR" sz="1600" b="0" i="0" u="none" strike="noStrike">
                          <a:solidFill>
                            <a:srgbClr val="000000"/>
                          </a:solidFill>
                          <a:effectLst/>
                          <a:latin typeface="Calibri" charset="0"/>
                        </a:rPr>
                        <a:t>2.97</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1.34</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BaselineOnly_als</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1.12</a:t>
                      </a:r>
                    </a:p>
                  </a:txBody>
                  <a:tcPr marL="12700" marR="12700" marT="12700" marB="0" anchor="b">
                    <a:lnL>
                      <a:noFill/>
                    </a:lnL>
                    <a:lnR>
                      <a:noFill/>
                    </a:lnR>
                    <a:lnT>
                      <a:noFill/>
                    </a:lnT>
                    <a:lnB>
                      <a:noFill/>
                    </a:lnB>
                  </a:tcPr>
                </a:tc>
                <a:tc>
                  <a:txBody>
                    <a:bodyPr/>
                    <a:lstStyle/>
                    <a:p>
                      <a:pPr algn="r" fontAlgn="b"/>
                      <a:r>
                        <a:rPr lang="hr-HR" sz="1600" b="0" i="0" u="none" strike="noStrike" dirty="0">
                          <a:solidFill>
                            <a:srgbClr val="000000"/>
                          </a:solidFill>
                          <a:effectLst/>
                          <a:latin typeface="Calibri" charset="0"/>
                        </a:rPr>
                        <a:t>1.26</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0.82</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BaselineOnly_sgd</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1.12</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1.25</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0.82</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SVD</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1.12</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1.25</a:t>
                      </a:r>
                    </a:p>
                  </a:txBody>
                  <a:tcPr marL="12700" marR="12700" marT="12700" marB="0" anchor="b">
                    <a:lnL>
                      <a:noFill/>
                    </a:lnL>
                    <a:lnR>
                      <a:noFill/>
                    </a:lnR>
                    <a:lnT>
                      <a:noFill/>
                    </a:lnT>
                    <a:lnB>
                      <a:noFill/>
                    </a:lnB>
                  </a:tcPr>
                </a:tc>
                <a:tc>
                  <a:txBody>
                    <a:bodyPr/>
                    <a:lstStyle/>
                    <a:p>
                      <a:pPr algn="r" fontAlgn="b"/>
                      <a:r>
                        <a:rPr lang="nb-NO" sz="1600" b="0" i="0" u="none" strike="noStrike" dirty="0">
                          <a:solidFill>
                            <a:srgbClr val="000000"/>
                          </a:solidFill>
                          <a:effectLst/>
                          <a:latin typeface="Calibri" charset="0"/>
                        </a:rPr>
                        <a:t>0.80</a:t>
                      </a:r>
                    </a:p>
                  </a:txBody>
                  <a:tcPr marL="12700" marR="12700" marT="12700" marB="0" anchor="b">
                    <a:lnL>
                      <a:noFill/>
                    </a:lnL>
                    <a:lnR>
                      <a:noFill/>
                    </a:lnR>
                    <a:lnT>
                      <a:noFill/>
                    </a:lnT>
                    <a:lnB>
                      <a:noFill/>
                    </a:lnB>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814609953"/>
              </p:ext>
            </p:extLst>
          </p:nvPr>
        </p:nvGraphicFramePr>
        <p:xfrm>
          <a:off x="6096000" y="5010697"/>
          <a:ext cx="2565591" cy="1282700"/>
        </p:xfrm>
        <a:graphic>
          <a:graphicData uri="http://schemas.openxmlformats.org/drawingml/2006/table">
            <a:tbl>
              <a:tblPr/>
              <a:tblGrid>
                <a:gridCol w="828675"/>
                <a:gridCol w="1736916"/>
              </a:tblGrid>
              <a:tr h="203200">
                <a:tc>
                  <a:txBody>
                    <a:bodyPr/>
                    <a:lstStyle/>
                    <a:p>
                      <a:pPr algn="l" fontAlgn="b"/>
                      <a:endParaRPr lang="en-US" sz="1600" b="0" i="0" u="none" strike="noStrike">
                        <a:solidFill>
                          <a:srgbClr val="000000"/>
                        </a:solidFill>
                        <a:effectLst/>
                        <a:latin typeface="Calibri" charset="0"/>
                      </a:endParaRPr>
                    </a:p>
                  </a:txBody>
                  <a:tcPr marL="12700" marR="12700" marT="12700" marB="0" anchor="b">
                    <a:lnL>
                      <a:noFill/>
                    </a:lnL>
                    <a:lnR>
                      <a:noFill/>
                    </a:lnR>
                    <a:lnT>
                      <a:noFill/>
                    </a:lnT>
                    <a:lnB>
                      <a:noFill/>
                    </a:lnB>
                  </a:tcPr>
                </a:tc>
                <a:tc>
                  <a:txBody>
                    <a:bodyPr/>
                    <a:lstStyle/>
                    <a:p>
                      <a:pPr algn="l" fontAlgn="b"/>
                      <a:r>
                        <a:rPr lang="en-US" sz="1600" b="0" i="0" u="none" strike="noStrike">
                          <a:solidFill>
                            <a:srgbClr val="000000"/>
                          </a:solidFill>
                          <a:effectLst/>
                          <a:latin typeface="Calibri" charset="0"/>
                        </a:rPr>
                        <a:t>Measurement Value</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RMSE</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1.12</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MSE</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1.25</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MAE</a:t>
                      </a:r>
                    </a:p>
                  </a:txBody>
                  <a:tcPr marL="12700" marR="12700" marT="12700" marB="0" anchor="b">
                    <a:lnL>
                      <a:noFill/>
                    </a:lnL>
                    <a:lnR>
                      <a:noFill/>
                    </a:lnR>
                    <a:lnT>
                      <a:noFill/>
                    </a:lnT>
                    <a:lnB>
                      <a:noFill/>
                    </a:lnB>
                  </a:tcPr>
                </a:tc>
                <a:tc>
                  <a:txBody>
                    <a:bodyPr/>
                    <a:lstStyle/>
                    <a:p>
                      <a:pPr algn="r" fontAlgn="b"/>
                      <a:r>
                        <a:rPr lang="nb-NO" sz="1600" b="0" i="0" u="none" strike="noStrike">
                          <a:solidFill>
                            <a:srgbClr val="000000"/>
                          </a:solidFill>
                          <a:effectLst/>
                          <a:latin typeface="Calibri" charset="0"/>
                        </a:rPr>
                        <a:t>0.82</a:t>
                      </a:r>
                    </a:p>
                  </a:txBody>
                  <a:tcPr marL="12700" marR="12700" marT="12700" marB="0" anchor="b">
                    <a:lnL>
                      <a:noFill/>
                    </a:lnL>
                    <a:lnR>
                      <a:noFill/>
                    </a:lnR>
                    <a:lnT>
                      <a:noFill/>
                    </a:lnT>
                    <a:lnB>
                      <a:noFill/>
                    </a:lnB>
                  </a:tcPr>
                </a:tc>
              </a:tr>
              <a:tr h="203200">
                <a:tc>
                  <a:txBody>
                    <a:bodyPr/>
                    <a:lstStyle/>
                    <a:p>
                      <a:pPr algn="l" fontAlgn="b"/>
                      <a:r>
                        <a:rPr lang="en-US" sz="1600" b="0" i="0" u="none" strike="noStrike">
                          <a:solidFill>
                            <a:srgbClr val="000000"/>
                          </a:solidFill>
                          <a:effectLst/>
                          <a:latin typeface="Calibri" charset="0"/>
                        </a:rPr>
                        <a:t>FCP</a:t>
                      </a:r>
                    </a:p>
                  </a:txBody>
                  <a:tcPr marL="12700" marR="12700" marT="12700" marB="0" anchor="b">
                    <a:lnL>
                      <a:noFill/>
                    </a:lnL>
                    <a:lnR>
                      <a:noFill/>
                    </a:lnR>
                    <a:lnT>
                      <a:noFill/>
                    </a:lnT>
                    <a:lnB>
                      <a:noFill/>
                    </a:lnB>
                  </a:tcPr>
                </a:tc>
                <a:tc>
                  <a:txBody>
                    <a:bodyPr/>
                    <a:lstStyle/>
                    <a:p>
                      <a:pPr algn="r" fontAlgn="b"/>
                      <a:r>
                        <a:rPr lang="nb-NO" sz="1600" b="0" i="0" u="none" strike="noStrike" dirty="0">
                          <a:solidFill>
                            <a:srgbClr val="000000"/>
                          </a:solidFill>
                          <a:effectLst/>
                          <a:latin typeface="Calibri" charset="0"/>
                        </a:rPr>
                        <a:t>0.57</a:t>
                      </a:r>
                    </a:p>
                  </a:txBody>
                  <a:tcPr marL="12700" marR="12700" marT="12700" marB="0" anchor="b">
                    <a:lnL>
                      <a:noFill/>
                    </a:lnL>
                    <a:lnR>
                      <a:noFill/>
                    </a:lnR>
                    <a:lnT>
                      <a:noFill/>
                    </a:lnT>
                    <a:lnB>
                      <a:noFill/>
                    </a:lnB>
                  </a:tcPr>
                </a:tc>
              </a:tr>
            </a:tbl>
          </a:graphicData>
        </a:graphic>
      </p:graphicFrame>
      <p:sp>
        <p:nvSpPr>
          <p:cNvPr id="7" name="TextBox 6"/>
          <p:cNvSpPr txBox="1"/>
          <p:nvPr/>
        </p:nvSpPr>
        <p:spPr>
          <a:xfrm>
            <a:off x="6096000" y="4675956"/>
            <a:ext cx="3574473" cy="369332"/>
          </a:xfrm>
          <a:prstGeom prst="rect">
            <a:avLst/>
          </a:prstGeom>
          <a:noFill/>
        </p:spPr>
        <p:txBody>
          <a:bodyPr wrap="square" rtlCol="0">
            <a:spAutoFit/>
          </a:bodyPr>
          <a:lstStyle/>
          <a:p>
            <a:r>
              <a:rPr lang="en-US" dirty="0" smtClean="0"/>
              <a:t>Best Algorithm (BLO – </a:t>
            </a:r>
            <a:r>
              <a:rPr lang="en-US" dirty="0" err="1" smtClean="0"/>
              <a:t>sgd</a:t>
            </a:r>
            <a:r>
              <a:rPr lang="en-US" dirty="0" smtClean="0"/>
              <a:t>)</a:t>
            </a:r>
            <a:endParaRPr lang="en-US" dirty="0"/>
          </a:p>
        </p:txBody>
      </p:sp>
      <p:sp>
        <p:nvSpPr>
          <p:cNvPr id="8" name="Rectangle 7"/>
          <p:cNvSpPr/>
          <p:nvPr/>
        </p:nvSpPr>
        <p:spPr>
          <a:xfrm>
            <a:off x="9426011" y="4539071"/>
            <a:ext cx="2133600" cy="1754326"/>
          </a:xfrm>
          <a:prstGeom prst="rect">
            <a:avLst/>
          </a:prstGeom>
        </p:spPr>
        <p:txBody>
          <a:bodyPr wrap="square">
            <a:spAutoFit/>
          </a:bodyPr>
          <a:lstStyle/>
          <a:p>
            <a:r>
              <a:rPr lang="en-US" dirty="0" err="1"/>
              <a:t>bsl_best</a:t>
            </a:r>
            <a:r>
              <a:rPr lang="en-US" dirty="0"/>
              <a:t> = {'method': '</a:t>
            </a:r>
            <a:r>
              <a:rPr lang="en-US" dirty="0" err="1"/>
              <a:t>sgd</a:t>
            </a:r>
            <a:r>
              <a:rPr lang="en-US" dirty="0"/>
              <a:t>',               'reg':0.03,               '</a:t>
            </a:r>
            <a:r>
              <a:rPr lang="en-US" dirty="0" err="1"/>
              <a:t>learning_rate</a:t>
            </a:r>
            <a:r>
              <a:rPr lang="en-US" dirty="0"/>
              <a:t>': .005,               '</a:t>
            </a:r>
            <a:r>
              <a:rPr lang="en-US" dirty="0" err="1"/>
              <a:t>n_epochs</a:t>
            </a:r>
            <a:r>
              <a:rPr lang="en-US" dirty="0"/>
              <a:t>': 25               }</a:t>
            </a:r>
          </a:p>
        </p:txBody>
      </p:sp>
    </p:spTree>
    <p:extLst>
      <p:ext uri="{BB962C8B-B14F-4D97-AF65-F5344CB8AC3E}">
        <p14:creationId xmlns:p14="http://schemas.microsoft.com/office/powerpoint/2010/main" val="8699685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Model performance &amp; analysis</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5438296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Overall Error</a:t>
            </a:r>
            <a:endParaRPr lang="en-US" dirty="0"/>
          </a:p>
        </p:txBody>
      </p:sp>
      <p:pic>
        <p:nvPicPr>
          <p:cNvPr id="3" name="Picture 2"/>
          <p:cNvPicPr>
            <a:picLocks noChangeAspect="1"/>
          </p:cNvPicPr>
          <p:nvPr/>
        </p:nvPicPr>
        <p:blipFill>
          <a:blip r:embed="rId2"/>
          <a:stretch>
            <a:fillRect/>
          </a:stretch>
        </p:blipFill>
        <p:spPr>
          <a:xfrm>
            <a:off x="2552122" y="2430317"/>
            <a:ext cx="6702714" cy="4379329"/>
          </a:xfrm>
          <a:prstGeom prst="rect">
            <a:avLst/>
          </a:prstGeom>
        </p:spPr>
      </p:pic>
    </p:spTree>
    <p:extLst>
      <p:ext uri="{BB962C8B-B14F-4D97-AF65-F5344CB8AC3E}">
        <p14:creationId xmlns:p14="http://schemas.microsoft.com/office/powerpoint/2010/main" val="19573830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Error by User</a:t>
            </a:r>
            <a:endParaRPr lang="en-US" dirty="0"/>
          </a:p>
        </p:txBody>
      </p:sp>
      <p:pic>
        <p:nvPicPr>
          <p:cNvPr id="2" name="Content Placeholder 1"/>
          <p:cNvPicPr>
            <a:picLocks noGrp="1" noChangeAspect="1"/>
          </p:cNvPicPr>
          <p:nvPr>
            <p:ph idx="1"/>
          </p:nvPr>
        </p:nvPicPr>
        <p:blipFill>
          <a:blip r:embed="rId2"/>
          <a:stretch>
            <a:fillRect/>
          </a:stretch>
        </p:blipFill>
        <p:spPr>
          <a:xfrm>
            <a:off x="2334516" y="2430607"/>
            <a:ext cx="7283981" cy="4219575"/>
          </a:xfrm>
          <a:prstGeom prst="rect">
            <a:avLst/>
          </a:prstGeom>
        </p:spPr>
      </p:pic>
    </p:spTree>
    <p:extLst>
      <p:ext uri="{BB962C8B-B14F-4D97-AF65-F5344CB8AC3E}">
        <p14:creationId xmlns:p14="http://schemas.microsoft.com/office/powerpoint/2010/main" val="92244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Performance by rating</a:t>
            </a:r>
            <a:endParaRPr lang="en-US" dirty="0"/>
          </a:p>
        </p:txBody>
      </p:sp>
      <p:sp>
        <p:nvSpPr>
          <p:cNvPr id="4" name="TextBox 3"/>
          <p:cNvSpPr txBox="1"/>
          <p:nvPr/>
        </p:nvSpPr>
        <p:spPr>
          <a:xfrm>
            <a:off x="7897093" y="2745580"/>
            <a:ext cx="2590800" cy="369332"/>
          </a:xfrm>
          <a:prstGeom prst="rect">
            <a:avLst/>
          </a:prstGeom>
          <a:noFill/>
        </p:spPr>
        <p:txBody>
          <a:bodyPr wrap="square" rtlCol="0">
            <a:spAutoFit/>
          </a:bodyPr>
          <a:lstStyle/>
          <a:p>
            <a:r>
              <a:rPr lang="en-US" smtClean="0"/>
              <a:t>Ratings &gt; 3</a:t>
            </a:r>
            <a:endParaRPr lang="en-US"/>
          </a:p>
        </p:txBody>
      </p:sp>
      <p:sp>
        <p:nvSpPr>
          <p:cNvPr id="5" name="TextBox 4"/>
          <p:cNvSpPr txBox="1"/>
          <p:nvPr/>
        </p:nvSpPr>
        <p:spPr>
          <a:xfrm>
            <a:off x="2466113" y="2745580"/>
            <a:ext cx="2590800" cy="369332"/>
          </a:xfrm>
          <a:prstGeom prst="rect">
            <a:avLst/>
          </a:prstGeom>
          <a:noFill/>
        </p:spPr>
        <p:txBody>
          <a:bodyPr wrap="square" rtlCol="0">
            <a:spAutoFit/>
          </a:bodyPr>
          <a:lstStyle/>
          <a:p>
            <a:r>
              <a:rPr lang="en-US" dirty="0" smtClean="0"/>
              <a:t>Ratings &lt; 3</a:t>
            </a:r>
            <a:endParaRPr lang="en-US" dirty="0"/>
          </a:p>
        </p:txBody>
      </p:sp>
      <p:pic>
        <p:nvPicPr>
          <p:cNvPr id="6" name="Picture 5"/>
          <p:cNvPicPr>
            <a:picLocks noChangeAspect="1"/>
          </p:cNvPicPr>
          <p:nvPr/>
        </p:nvPicPr>
        <p:blipFill>
          <a:blip r:embed="rId2"/>
          <a:stretch>
            <a:fillRect/>
          </a:stretch>
        </p:blipFill>
        <p:spPr>
          <a:xfrm>
            <a:off x="5960341" y="3125170"/>
            <a:ext cx="5092700" cy="3327400"/>
          </a:xfrm>
          <a:prstGeom prst="rect">
            <a:avLst/>
          </a:prstGeom>
        </p:spPr>
      </p:pic>
      <p:pic>
        <p:nvPicPr>
          <p:cNvPr id="7" name="Picture 6"/>
          <p:cNvPicPr>
            <a:picLocks noChangeAspect="1"/>
          </p:cNvPicPr>
          <p:nvPr/>
        </p:nvPicPr>
        <p:blipFill>
          <a:blip r:embed="rId3"/>
          <a:stretch>
            <a:fillRect/>
          </a:stretch>
        </p:blipFill>
        <p:spPr>
          <a:xfrm>
            <a:off x="629804" y="3125170"/>
            <a:ext cx="5016500" cy="3327400"/>
          </a:xfrm>
          <a:prstGeom prst="rect">
            <a:avLst/>
          </a:prstGeom>
        </p:spPr>
      </p:pic>
    </p:spTree>
    <p:extLst>
      <p:ext uri="{BB962C8B-B14F-4D97-AF65-F5344CB8AC3E}">
        <p14:creationId xmlns:p14="http://schemas.microsoft.com/office/powerpoint/2010/main" val="309406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Matrix of % Predicted Rating</a:t>
            </a:r>
            <a:endParaRPr lang="en-US" dirty="0"/>
          </a:p>
        </p:txBody>
      </p:sp>
      <p:sp>
        <p:nvSpPr>
          <p:cNvPr id="5" name="Content Placeholder 4"/>
          <p:cNvSpPr>
            <a:spLocks noGrp="1"/>
          </p:cNvSpPr>
          <p:nvPr>
            <p:ph idx="1"/>
          </p:nvPr>
        </p:nvSpPr>
        <p:spPr/>
        <p:txBody>
          <a:bodyPr/>
          <a:lstStyle/>
          <a:p>
            <a:endParaRPr lang="en-US"/>
          </a:p>
        </p:txBody>
      </p:sp>
      <p:pic>
        <p:nvPicPr>
          <p:cNvPr id="6" name="Picture 5"/>
          <p:cNvPicPr>
            <a:picLocks noChangeAspect="1"/>
          </p:cNvPicPr>
          <p:nvPr/>
        </p:nvPicPr>
        <p:blipFill>
          <a:blip r:embed="rId2"/>
          <a:stretch>
            <a:fillRect/>
          </a:stretch>
        </p:blipFill>
        <p:spPr>
          <a:xfrm>
            <a:off x="1938483" y="2237925"/>
            <a:ext cx="8605815" cy="4620075"/>
          </a:xfrm>
          <a:prstGeom prst="rect">
            <a:avLst/>
          </a:prstGeom>
        </p:spPr>
      </p:pic>
    </p:spTree>
    <p:extLst>
      <p:ext uri="{BB962C8B-B14F-4D97-AF65-F5344CB8AC3E}">
        <p14:creationId xmlns:p14="http://schemas.microsoft.com/office/powerpoint/2010/main" val="9181353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92965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pPr marL="342900" indent="-342900">
              <a:buFont typeface="+mj-lt"/>
              <a:buAutoNum type="arabicPeriod"/>
            </a:pPr>
            <a:r>
              <a:rPr lang="en-US" dirty="0" smtClean="0"/>
              <a:t>Book Findings</a:t>
            </a:r>
          </a:p>
          <a:p>
            <a:pPr marL="342900" indent="-342900">
              <a:buFont typeface="+mj-lt"/>
              <a:buAutoNum type="arabicPeriod"/>
            </a:pPr>
            <a:r>
              <a:rPr lang="en-US" dirty="0" smtClean="0"/>
              <a:t>User Findings</a:t>
            </a:r>
          </a:p>
          <a:p>
            <a:pPr marL="342900" indent="-342900">
              <a:buFont typeface="+mj-lt"/>
              <a:buAutoNum type="arabicPeriod"/>
            </a:pPr>
            <a:r>
              <a:rPr lang="en-US" dirty="0" smtClean="0"/>
              <a:t>Model Selection</a:t>
            </a:r>
          </a:p>
          <a:p>
            <a:pPr marL="342900" indent="-342900">
              <a:buFont typeface="+mj-lt"/>
              <a:buAutoNum type="arabicPeriod"/>
            </a:pPr>
            <a:r>
              <a:rPr lang="en-US" dirty="0" smtClean="0"/>
              <a:t>Model results</a:t>
            </a:r>
          </a:p>
          <a:p>
            <a:pPr marL="342900" indent="-342900">
              <a:buFont typeface="+mj-lt"/>
              <a:buAutoNum type="arabicPeriod"/>
            </a:pPr>
            <a:r>
              <a:rPr lang="en-US" dirty="0" smtClean="0"/>
              <a:t>Conclusions</a:t>
            </a:r>
            <a:endParaRPr lang="en-US" dirty="0"/>
          </a:p>
        </p:txBody>
      </p:sp>
    </p:spTree>
    <p:extLst>
      <p:ext uri="{BB962C8B-B14F-4D97-AF65-F5344CB8AC3E}">
        <p14:creationId xmlns:p14="http://schemas.microsoft.com/office/powerpoint/2010/main" val="20482634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smtClean="0"/>
              <a:t>The model does pretty well of getting within 1-2 ratings of the user rating</a:t>
            </a:r>
          </a:p>
          <a:p>
            <a:endParaRPr lang="en-US" dirty="0"/>
          </a:p>
          <a:p>
            <a:r>
              <a:rPr lang="en-US" dirty="0" smtClean="0"/>
              <a:t>People skew high in ratings and the model seems to as well</a:t>
            </a:r>
          </a:p>
          <a:p>
            <a:endParaRPr lang="en-US" dirty="0"/>
          </a:p>
          <a:p>
            <a:r>
              <a:rPr lang="en-US" dirty="0" smtClean="0"/>
              <a:t>It does not </a:t>
            </a:r>
            <a:r>
              <a:rPr lang="en-US" smtClean="0"/>
              <a:t>do great with lower ratings. </a:t>
            </a:r>
            <a:endParaRPr lang="en-US" dirty="0"/>
          </a:p>
        </p:txBody>
      </p:sp>
    </p:spTree>
    <p:extLst>
      <p:ext uri="{BB962C8B-B14F-4D97-AF65-F5344CB8AC3E}">
        <p14:creationId xmlns:p14="http://schemas.microsoft.com/office/powerpoint/2010/main" val="707551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Book Analysis</a:t>
            </a:r>
            <a:endParaRPr lang="en-US" dirty="0"/>
          </a:p>
        </p:txBody>
      </p:sp>
      <p:sp>
        <p:nvSpPr>
          <p:cNvPr id="4" name="Text Placeholder 3"/>
          <p:cNvSpPr>
            <a:spLocks noGrp="1"/>
          </p:cNvSpPr>
          <p:nvPr>
            <p:ph type="body" idx="1"/>
          </p:nvPr>
        </p:nvSpPr>
        <p:spPr/>
        <p:txBody>
          <a:bodyPr/>
          <a:lstStyle/>
          <a:p>
            <a:endParaRPr lang="en-US"/>
          </a:p>
        </p:txBody>
      </p:sp>
    </p:spTree>
    <p:extLst>
      <p:ext uri="{BB962C8B-B14F-4D97-AF65-F5344CB8AC3E}">
        <p14:creationId xmlns:p14="http://schemas.microsoft.com/office/powerpoint/2010/main" val="1420839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Not much Correlation</a:t>
            </a:r>
            <a:endParaRPr lang="en-US" dirty="0"/>
          </a:p>
        </p:txBody>
      </p:sp>
      <p:pic>
        <p:nvPicPr>
          <p:cNvPr id="2" name="Content Placeholder 1"/>
          <p:cNvPicPr>
            <a:picLocks noGrp="1" noChangeAspect="1"/>
          </p:cNvPicPr>
          <p:nvPr>
            <p:ph idx="1"/>
          </p:nvPr>
        </p:nvPicPr>
        <p:blipFill>
          <a:blip r:embed="rId2"/>
          <a:stretch>
            <a:fillRect/>
          </a:stretch>
        </p:blipFill>
        <p:spPr>
          <a:xfrm>
            <a:off x="2775408" y="2319155"/>
            <a:ext cx="5703574" cy="4538845"/>
          </a:xfrm>
          <a:prstGeom prst="rect">
            <a:avLst/>
          </a:prstGeom>
        </p:spPr>
      </p:pic>
    </p:spTree>
    <p:extLst>
      <p:ext uri="{BB962C8B-B14F-4D97-AF65-F5344CB8AC3E}">
        <p14:creationId xmlns:p14="http://schemas.microsoft.com/office/powerpoint/2010/main" val="215923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Author/book Rating Correlation</a:t>
            </a:r>
            <a:endParaRPr lang="en-US" dirty="0"/>
          </a:p>
        </p:txBody>
      </p:sp>
      <p:pic>
        <p:nvPicPr>
          <p:cNvPr id="4" name="Content Placeholder 3"/>
          <p:cNvPicPr>
            <a:picLocks noGrp="1" noChangeAspect="1"/>
          </p:cNvPicPr>
          <p:nvPr>
            <p:ph idx="1"/>
          </p:nvPr>
        </p:nvPicPr>
        <p:blipFill>
          <a:blip r:embed="rId2"/>
          <a:stretch>
            <a:fillRect/>
          </a:stretch>
        </p:blipFill>
        <p:spPr>
          <a:xfrm>
            <a:off x="2939038" y="2402898"/>
            <a:ext cx="6313924" cy="4290858"/>
          </a:xfrm>
          <a:prstGeom prst="rect">
            <a:avLst/>
          </a:prstGeom>
        </p:spPr>
      </p:pic>
    </p:spTree>
    <p:extLst>
      <p:ext uri="{BB962C8B-B14F-4D97-AF65-F5344CB8AC3E}">
        <p14:creationId xmlns:p14="http://schemas.microsoft.com/office/powerpoint/2010/main" val="284075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Analysis</a:t>
            </a:r>
            <a:endParaRPr lang="en-US" dirty="0"/>
          </a:p>
        </p:txBody>
      </p:sp>
      <p:sp>
        <p:nvSpPr>
          <p:cNvPr id="4" name="Text Placeholder 3"/>
          <p:cNvSpPr>
            <a:spLocks noGrp="1"/>
          </p:cNvSpPr>
          <p:nvPr>
            <p:ph type="body" idx="1"/>
          </p:nvPr>
        </p:nvSpPr>
        <p:spPr/>
        <p:txBody>
          <a:bodyPr/>
          <a:lstStyle/>
          <a:p>
            <a:endParaRPr lang="en-US"/>
          </a:p>
        </p:txBody>
      </p:sp>
    </p:spTree>
    <p:extLst>
      <p:ext uri="{BB962C8B-B14F-4D97-AF65-F5344CB8AC3E}">
        <p14:creationId xmlns:p14="http://schemas.microsoft.com/office/powerpoint/2010/main" val="1639648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08798" y="2278206"/>
            <a:ext cx="2774404" cy="4460807"/>
          </a:xfrm>
        </p:spPr>
      </p:pic>
    </p:spTree>
    <p:extLst>
      <p:ext uri="{BB962C8B-B14F-4D97-AF65-F5344CB8AC3E}">
        <p14:creationId xmlns:p14="http://schemas.microsoft.com/office/powerpoint/2010/main" val="3107888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Users Don’t Rate Much</a:t>
            </a:r>
            <a:endParaRPr lang="en-US" dirty="0"/>
          </a:p>
        </p:txBody>
      </p:sp>
      <p:pic>
        <p:nvPicPr>
          <p:cNvPr id="4" name="Content Placeholder 3"/>
          <p:cNvPicPr>
            <a:picLocks noGrp="1" noChangeAspect="1"/>
          </p:cNvPicPr>
          <p:nvPr>
            <p:ph idx="1"/>
          </p:nvPr>
        </p:nvPicPr>
        <p:blipFill rotWithShape="1">
          <a:blip r:embed="rId2"/>
          <a:srcRect t="52535"/>
          <a:stretch/>
        </p:blipFill>
        <p:spPr>
          <a:xfrm>
            <a:off x="1741720" y="2410690"/>
            <a:ext cx="7804062" cy="4161678"/>
          </a:xfrm>
          <a:prstGeom prst="rect">
            <a:avLst/>
          </a:prstGeom>
        </p:spPr>
      </p:pic>
      <p:sp>
        <p:nvSpPr>
          <p:cNvPr id="5" name="TextBox 4"/>
          <p:cNvSpPr txBox="1"/>
          <p:nvPr/>
        </p:nvSpPr>
        <p:spPr>
          <a:xfrm rot="16200000">
            <a:off x="28382" y="3218878"/>
            <a:ext cx="3057344" cy="369332"/>
          </a:xfrm>
          <a:prstGeom prst="rect">
            <a:avLst/>
          </a:prstGeom>
          <a:noFill/>
        </p:spPr>
        <p:txBody>
          <a:bodyPr wrap="square" rtlCol="0">
            <a:spAutoFit/>
          </a:bodyPr>
          <a:lstStyle/>
          <a:p>
            <a:r>
              <a:rPr lang="en-US" smtClean="0"/>
              <a:t>Number Users</a:t>
            </a:r>
            <a:endParaRPr lang="en-US"/>
          </a:p>
        </p:txBody>
      </p:sp>
      <p:sp>
        <p:nvSpPr>
          <p:cNvPr id="6" name="TextBox 5"/>
          <p:cNvSpPr txBox="1"/>
          <p:nvPr/>
        </p:nvSpPr>
        <p:spPr>
          <a:xfrm>
            <a:off x="5347855" y="6475386"/>
            <a:ext cx="4350327" cy="382614"/>
          </a:xfrm>
          <a:prstGeom prst="rect">
            <a:avLst/>
          </a:prstGeom>
          <a:noFill/>
        </p:spPr>
        <p:txBody>
          <a:bodyPr wrap="square" rtlCol="0">
            <a:spAutoFit/>
          </a:bodyPr>
          <a:lstStyle/>
          <a:p>
            <a:r>
              <a:rPr lang="en-US" dirty="0" smtClean="0"/>
              <a:t>Number Ratings</a:t>
            </a:r>
            <a:endParaRPr lang="en-US" dirty="0"/>
          </a:p>
        </p:txBody>
      </p:sp>
    </p:spTree>
    <p:extLst>
      <p:ext uri="{BB962C8B-B14F-4D97-AF65-F5344CB8AC3E}">
        <p14:creationId xmlns:p14="http://schemas.microsoft.com/office/powerpoint/2010/main" val="566754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Users Over Rate</a:t>
            </a:r>
            <a:endParaRPr lang="en-US" dirty="0"/>
          </a:p>
        </p:txBody>
      </p:sp>
      <p:pic>
        <p:nvPicPr>
          <p:cNvPr id="2" name="Content Placeholder 1"/>
          <p:cNvPicPr>
            <a:picLocks noGrp="1" noChangeAspect="1"/>
          </p:cNvPicPr>
          <p:nvPr>
            <p:ph idx="1"/>
          </p:nvPr>
        </p:nvPicPr>
        <p:blipFill>
          <a:blip r:embed="rId2"/>
          <a:stretch>
            <a:fillRect/>
          </a:stretch>
        </p:blipFill>
        <p:spPr>
          <a:xfrm>
            <a:off x="2881418" y="2250498"/>
            <a:ext cx="6429163" cy="4496995"/>
          </a:xfrm>
          <a:prstGeom prst="rect">
            <a:avLst/>
          </a:prstGeom>
        </p:spPr>
      </p:pic>
    </p:spTree>
    <p:extLst>
      <p:ext uri="{BB962C8B-B14F-4D97-AF65-F5344CB8AC3E}">
        <p14:creationId xmlns:p14="http://schemas.microsoft.com/office/powerpoint/2010/main" val="1716795094"/>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431</TotalTime>
  <Words>243</Words>
  <Application>Microsoft Macintosh PowerPoint</Application>
  <PresentationFormat>Widescreen</PresentationFormat>
  <Paragraphs>73</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Calibri</vt:lpstr>
      <vt:lpstr>Gill Sans MT</vt:lpstr>
      <vt:lpstr>Arial</vt:lpstr>
      <vt:lpstr>Parcel</vt:lpstr>
      <vt:lpstr>Mystery book recommendation Engine</vt:lpstr>
      <vt:lpstr>Outline</vt:lpstr>
      <vt:lpstr>Book Analysis</vt:lpstr>
      <vt:lpstr>Not much Correlation</vt:lpstr>
      <vt:lpstr>Author/book Rating Correlation</vt:lpstr>
      <vt:lpstr>User Analysis</vt:lpstr>
      <vt:lpstr>Summary</vt:lpstr>
      <vt:lpstr>Users Don’t Rate Much</vt:lpstr>
      <vt:lpstr>Users Over Rate</vt:lpstr>
      <vt:lpstr>Finding the right ratings</vt:lpstr>
      <vt:lpstr>Ratings </vt:lpstr>
      <vt:lpstr>Model Selection</vt:lpstr>
      <vt:lpstr>Algorithm Selection</vt:lpstr>
      <vt:lpstr>Model performance &amp; analysis</vt:lpstr>
      <vt:lpstr>Overall Error</vt:lpstr>
      <vt:lpstr>Error by User</vt:lpstr>
      <vt:lpstr>Performance by rating</vt:lpstr>
      <vt:lpstr>Matrix of % Predicted Rating</vt:lpstr>
      <vt:lpstr>Conclusions</vt:lpstr>
      <vt:lpstr>PowerPoint Presentation</vt:lpstr>
    </vt:vector>
  </TitlesOfParts>
  <Company/>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Mystery book recommendation Engine</dc:title>
  <dc:creator>Microsoft Office User</dc:creator>
  <cp:lastModifiedBy>Microsoft Office User</cp:lastModifiedBy>
  <cp:revision>14</cp:revision>
  <dcterms:created xsi:type="dcterms:W3CDTF">2021-06-17T20:27:55Z</dcterms:created>
  <dcterms:modified xsi:type="dcterms:W3CDTF">2021-07-20T21:06:13Z</dcterms:modified>
</cp:coreProperties>
</file>

<file path=docProps/thumbnail.jpeg>
</file>